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3" r:id="rId2"/>
    <p:sldMasterId id="2147483767" r:id="rId3"/>
    <p:sldMasterId id="2147483779" r:id="rId4"/>
    <p:sldMasterId id="2147483791" r:id="rId5"/>
    <p:sldMasterId id="2147483803" r:id="rId6"/>
    <p:sldMasterId id="2147483815" r:id="rId7"/>
  </p:sldMasterIdLst>
  <p:sldIdLst>
    <p:sldId id="265" r:id="rId8"/>
    <p:sldId id="266" r:id="rId9"/>
    <p:sldId id="267" r:id="rId10"/>
    <p:sldId id="268" r:id="rId11"/>
    <p:sldId id="257" r:id="rId12"/>
    <p:sldId id="258" r:id="rId13"/>
    <p:sldId id="259" r:id="rId14"/>
    <p:sldId id="260" r:id="rId15"/>
    <p:sldId id="261" r:id="rId16"/>
    <p:sldId id="262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FF"/>
    <a:srgbClr val="00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7" autoAdjust="0"/>
    <p:restoredTop sz="94660"/>
  </p:normalViewPr>
  <p:slideViewPr>
    <p:cSldViewPr>
      <p:cViewPr varScale="1">
        <p:scale>
          <a:sx n="69" d="100"/>
          <a:sy n="69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70A92-76A3-4250-80B4-E8F6DB73E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DA773-1850-42D3-9D68-91887E9DF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7709E-DC5B-46FC-B958-6B8AD2A8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83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36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91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6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8C07-7720-42B5-BDD7-9A2A55987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1A3C3-07BA-4FE4-988D-8AFC61D9F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AD3A7-3F34-4D4D-A0AF-64FF06B8A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B3801-C586-431D-B621-FD7878EB2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C80DE-B106-4CD0-B0B3-57812BC3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34305-786E-4230-9728-09CC628C1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ABE21-2093-4C57-86E6-4BDD3BC58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9FA2F-18F0-4597-885B-183502906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F5E4A-9647-408D-8958-17A5D59B3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9BA1E-4D54-4A1F-8F4E-E5FDBE75C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4A81A-2434-4855-9037-45A295BCC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10875-CE99-4DE0-8EB8-F0CF54384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29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04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04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8E93C-9A08-471D-918B-C41D759D3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29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78590-7F02-4AA3-8A70-02529BA7B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1AE53-8F7D-431D-A88B-52F7A8ED3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9113-9111-4D79-AB27-226EF49ABA26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FB13-4D56-4214-B14F-D4C001FE1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305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7A3-08F7-447C-B58B-3F590821F28D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E362-2860-4D2C-B635-DF686E623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470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1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F16E2-D291-489A-B6B1-A7D54A500BE2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2339-B919-4330-A10F-F26744258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30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5DB6-14D9-4802-9001-15BC1F925003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0E34-F552-4235-98B8-1B395C6C3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81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A229E-2DDB-43A8-805B-68C46199B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7507-44FC-4DFC-BCAB-731342305941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FADC-6F59-46D2-8FC2-BB8E75F06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44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6544-02E6-46AC-BD70-B5FDA5C3F620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AA67-7C8F-4852-9B0C-90CD6FE92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760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413C-1DE9-47CC-958A-8718A17A174D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E291-690B-46AA-B19D-42AA98D62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680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AD1B-0AFC-40CA-A582-296AE9A76646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7F67-2F1E-4654-BC1E-1FAA9CC0D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908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04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D9E6-5F72-4108-A85E-38DA95C17976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1D8D-337E-48E2-A334-C8E726BCE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749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32F-F7A0-4FB9-AC5C-3D6287FF4ED1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6983-6392-47DE-A605-F1D261AAD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070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D7F5-FA3B-44EC-AD1A-DE2B34C43D7A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4949-3AFA-4BA5-A369-C2A597588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465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C7118-60D7-4EBF-9A70-88DEAC299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22958F-A27F-4789-B5B4-B65C7D967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3C0467-9CE3-4F22-A04B-C8FF4EA2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A1377D-808F-4FC0-AFCD-A39073A3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5FB9C6-9496-499A-B4DC-5FD739BB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26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DBF29-19C4-4DBD-99AB-9FF00022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02E8CD-6927-47E1-9C5A-77BE535BA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AD2483-B8C0-4304-9B20-921D6E5D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E75410-D115-4BFA-923E-C80A192C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718C32-4963-4521-BAC2-2FD62B97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31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5D83C6-E52A-4475-AF89-1093FD1E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9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CA46B0-BA64-47FF-9E49-273305895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2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6E1293-0632-4EE5-9FB6-A7516512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F62F40-7C0D-438B-A832-11773599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93E7FC-B90F-4D1C-91B2-C0C597D6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2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8F5AE-22C0-4170-AB32-7CF128310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6A6E4-3DEE-4D94-89BC-F7786CDD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4F445A-FF4C-4D96-AEEA-AA6989C0A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0AE739-B9FF-4AB5-A071-0F8E6801A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F7986-2EAA-40FA-BDBF-6004D871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0F6F59-AAC3-4A7D-B621-27857F0A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E1D66B-D23B-49D0-B5B1-EE461923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42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B706A-7A49-4A48-AAC4-02F43AE9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97FFED-FBAD-4C59-B065-DB0118C85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ABEDEC-DCC0-4F3F-BA30-3D8BFAE16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9A47D7-DD0D-45D7-A488-081BF6250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9439FD-E2EF-40B9-9011-5E8D982BA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D607E0-ABD0-471D-BE37-7FD0C3D5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DB90630-9A9C-4C17-AF68-705C7B6F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02560E-1DB6-4CF2-8375-545EDBF2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71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CD0BAB-F931-4468-A452-4ACA270C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1C30D92-0F8A-4FFE-95A0-BA03AE77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936C2E-350C-426F-B156-BB6CC076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D6FEFF-E615-4EB5-9A91-3EA8E8B7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657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3F5427-000A-4AC7-8C3E-B4718C30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CA75E5-0BA4-43A4-B079-46A47D7C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4F123-23DE-4777-AD8D-714097AD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81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152E3-C689-4805-97E0-87290920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F229F2-233B-4932-BEAA-11495C055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368D42-E318-4CC9-8E0F-D1F3854DA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CE3F51-F218-48AE-8F16-092C4205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B52C96-7B1C-4EF3-9C87-CB5948D2E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2B4261-5DFC-499E-90F6-6A853D9A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07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4435A9-04AD-4638-A796-9237988F2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04F6AA3-273B-43A1-B1C2-1934EAE54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B53A2C-21EF-40C3-8984-3B41B94C8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277C2F-D44F-49CA-BB48-62D7C329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710A42-7944-4571-A2A7-6596DB0A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0F0129-B120-4618-8FFB-DC552EE6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543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05105C-4D7A-4E5C-9BE5-685A575B2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B4EF4C-9361-40ED-A2D1-5D58D4C32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0A37B7-696E-495E-B085-0341B025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82EFD8-023F-42EE-9126-3279806E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FFFBA0-8747-430B-AD80-FAD54F1B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64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57BB63A-38B6-4E77-A43B-6FCE502DA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3F7C76-277D-4587-9784-CF1D75318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07913-EC98-41AF-A625-0335C23D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FFED3A-759D-40F3-89AF-67395EA1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3770CD-739C-4E24-ADF2-2A87C905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238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4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467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2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10C91-C699-483E-91F1-F816F4960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90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3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56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691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699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16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9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9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473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925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974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51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9113-9111-4D79-AB27-226EF49ABA26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FB13-4D56-4214-B14F-D4C001FE1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75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0400-F01E-4B3E-8B6B-72E73C9C1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7A3-08F7-447C-B58B-3F590821F28D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E362-2860-4D2C-B635-DF686E623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7788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3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F16E2-D291-489A-B6B1-A7D54A500BE2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2339-B919-4330-A10F-F26744258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7171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5DB6-14D9-4802-9001-15BC1F925003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0E34-F552-4235-98B8-1B395C6C3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045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7507-44FC-4DFC-BCAB-731342305941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FADC-6F59-46D2-8FC2-BB8E75F06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287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6544-02E6-46AC-BD70-B5FDA5C3F620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AA67-7C8F-4852-9B0C-90CD6FE92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4149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413C-1DE9-47CC-958A-8718A17A174D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E291-690B-46AA-B19D-42AA98D62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0699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9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AD1B-0AFC-40CA-A582-296AE9A76646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7F67-2F1E-4654-BC1E-1FAA9CC0D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9187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9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D9E6-5F72-4108-A85E-38DA95C17976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1D8D-337E-48E2-A334-C8E726BCE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0817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32F-F7A0-4FB9-AC5C-3D6287FF4ED1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6983-6392-47DE-A605-F1D261AAD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1621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D7F5-FA3B-44EC-AD1A-DE2B34C43D7A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4949-3AFA-4BA5-A369-C2A597588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77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4D04E-6188-4D5C-977E-2C1C0214C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9113-9111-4D79-AB27-226EF49ABA26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FB13-4D56-4214-B14F-D4C001FE1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0004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7A3-08F7-447C-B58B-3F590821F28D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E362-2860-4D2C-B635-DF686E623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3229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F16E2-D291-489A-B6B1-A7D54A500BE2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2339-B919-4330-A10F-F26744258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006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5DB6-14D9-4802-9001-15BC1F925003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0E34-F552-4235-98B8-1B395C6C3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6104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7507-44FC-4DFC-BCAB-731342305941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FADC-6F59-46D2-8FC2-BB8E75F06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4495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6544-02E6-46AC-BD70-B5FDA5C3F620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AA67-7C8F-4852-9B0C-90CD6FE92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3193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413C-1DE9-47CC-958A-8718A17A174D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E291-690B-46AA-B19D-42AA98D62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0694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AD1B-0AFC-40CA-A582-296AE9A76646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7F67-2F1E-4654-BC1E-1FAA9CC0D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0982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8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D9E6-5F72-4108-A85E-38DA95C17976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1D8D-337E-48E2-A334-C8E726BCE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2976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32F-F7A0-4FB9-AC5C-3D6287FF4ED1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6983-6392-47DE-A605-F1D261AAD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95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2995E-AAB1-4232-B221-A779FD2CD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D7F5-FA3B-44EC-AD1A-DE2B34C43D7A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4949-3AFA-4BA5-A369-C2A597588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96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8FD37-2CE0-4986-B5FA-2C7AADAE3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4158C868-AD62-42F5-A89B-90B8CB2EA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83" y="4267200"/>
            <a:ext cx="9140825" cy="2590800"/>
            <a:chOff x="2" y="2688"/>
            <a:chExt cx="5758" cy="1632"/>
          </a:xfrm>
        </p:grpSpPr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25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25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03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04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08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5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1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62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3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4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5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6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7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8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70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1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2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3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25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29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053EF03-B778-48FD-9BDA-2EA8CB160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9793DF-2580-459A-9B9B-42AC6D340050}" type="datetimeFigureOut">
              <a:rPr lang="en-US" altLang="en-US">
                <a:latin typeface="Calibri" panose="020F0502020204030204"/>
              </a:rPr>
              <a:pPr>
                <a:defRPr/>
              </a:pPr>
              <a:t>9/18/2021</a:t>
            </a:fld>
            <a:endParaRPr lang="en-US" altLang="en-US"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82CF651-E5F2-4E0A-A0E9-AAE0B4302138}" type="slidenum">
              <a:rPr lang="en-US" altLang="en-US">
                <a:latin typeface="Calibri" panose="020F0502020204030204"/>
              </a:rPr>
              <a:pPr>
                <a:defRPr/>
              </a:p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573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594D960-C709-44D8-B22B-5335429A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28F7F6-677F-4F9D-971E-8B52D5167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38C8B0-CD45-4174-B8E6-E0E8C45F7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1E312E-84A8-4FFB-9EFD-4D2F0FFBE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7EB52F-165D-4629-BBC8-27F7C83E1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653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9/18/2021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15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9793DF-2580-459A-9B9B-42AC6D340050}" type="datetimeFigureOut">
              <a:rPr lang="en-US" altLang="en-US">
                <a:latin typeface="Calibri" panose="020F0502020204030204"/>
              </a:rPr>
              <a:pPr>
                <a:defRPr/>
              </a:pPr>
              <a:t>9/18/2021</a:t>
            </a:fld>
            <a:endParaRPr lang="en-US" altLang="en-US"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82CF651-E5F2-4E0A-A0E9-AAE0B4302138}" type="slidenum">
              <a:rPr lang="en-US" altLang="en-US">
                <a:latin typeface="Calibri" panose="020F0502020204030204"/>
              </a:rPr>
              <a:pPr>
                <a:defRPr/>
              </a:p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410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9793DF-2580-459A-9B9B-42AC6D340050}" type="datetimeFigureOut">
              <a:rPr lang="en-US" altLang="en-US">
                <a:latin typeface="Calibri" panose="020F0502020204030204"/>
              </a:rPr>
              <a:pPr>
                <a:defRPr/>
              </a:pPr>
              <a:t>9/18/2021</a:t>
            </a:fld>
            <a:endParaRPr lang="en-US" altLang="en-US"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82CF651-E5F2-4E0A-A0E9-AAE0B4302138}" type="slidenum">
              <a:rPr lang="en-US" altLang="en-US">
                <a:latin typeface="Calibri" panose="020F0502020204030204"/>
              </a:rPr>
              <a:pPr>
                <a:defRPr/>
              </a:p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617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members.tripod.com/uyen_vn/images/Truong_Nam_Tieu_hoc.JPG&amp;imgrefurl=http://members.tripod.com/uyen_vn/va_hoa_xa_hoi.htm&amp;h=480&amp;w=640&amp;sz=92&amp;hl=vi&amp;start=5&amp;tbnid=MYtbu3HZzRDV2M:&amp;tbnh=101&amp;tbnw=135&amp;prev=/images?q%3Dtruong%2Btieu%2Bhoc%26svnum%3D10%26hl%3Dvi%26lr%3D%26sa%3D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google.com.vn/imgres?imgurl=http://www.stp.gov.vn/thanhnua/Thu%20Vien%20Anh%20Thanh%20Nua/Anh%202.7/Truong%20tieu%20hoc%202.JPG&amp;imgrefurl=http://www.stp.gov.vn/thanhnua/xathanhnua/Gioi%20thieu%20xa%20Thanh%20Nua.htm&amp;h=1272&amp;w=2048&amp;sz=590&amp;hl=vi&amp;start=1&amp;tbnid=_euR2UClJpQJAM:&amp;tbnh=93&amp;tbnw=150&amp;prev=/images?q%3Dtruong%2Btieu%2Bhoc%26svnum%3D10%26hl%3Dvi%26lr%3D%26sa%3DG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images.google.com.vn/imgres?imgurl=http://www.mpi.gov.vn/tddg/uploaded/thumb_Canh-hoc-sinh-gio-tay1.gif&amp;imgrefurl=http://www.mpi.gov.vn/tddg/ME-Activities-in-VN/danhgia/2004/10/49708.vip&amp;h=140&amp;w=100&amp;sz=9&amp;hl=vi&amp;start=8&amp;tbnid=3_25wwsLYc0P-M:&amp;tbnh=93&amp;tbnw=66&amp;prev=/images?q%3DHOC%2BSINH%2BTIEU%2BHOC%26svnum%3D10%26hl%3Dvi%26lr%3D%26sa%3DG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http://images.google.com.vn/imgres?imgurl=http://www.chungta.com/Thumbnail.aspx/0/0/0/3BD3BF3374C248DEBB787F53F0363804/Phu_huynh_va_hoc_sinh-Nen_bo_thi_tieu_hoc.jpg&amp;imgrefurl=http://www.vnlinux.org/sitemoi/index.php?q%3Dnode/1913&amp;h=305&amp;w=405&amp;sz=25&amp;hl=vi&amp;start=3&amp;tbnid=WgiEsbUR8bKZGM:&amp;tbnh=93&amp;tbnw=124&amp;prev=/images?q%3DHOC%2BSINH%2BTIEU%2BHOC%26svnum%3D10%26hl%3Dvi%26lr%3D%26sa%3DG" TargetMode="External"/><Relationship Id="rId4" Type="http://schemas.openxmlformats.org/officeDocument/2006/relationships/hyperlink" Target="http://images.google.com.vn/imgres?imgurl=http://www.thanhniennews.com/images/newsimages/hoc-sinh-tieu-hoc.jpg&amp;imgrefurl=http://www.thanhniennews.com/healthy/?catid%3D8%26newsid%3D2901&amp;h=152&amp;w=203&amp;sz=41&amp;hl=vi&amp;start=6&amp;tbnid=RtOP1VoYFO-E0M:&amp;tbnh=74&amp;tbnw=99&amp;prev=/images?q%3DHOC%2BSINH%2BTIEU%2BHOC%26svnum%3D10%26hl%3Dvi%26lr%3D%26sa%3DG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490663" y="296863"/>
            <a:ext cx="76390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3</a:t>
            </a:r>
            <a:br>
              <a:rPr lang="en-US" alt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544492" y="1541484"/>
            <a:ext cx="3677840" cy="47625"/>
            <a:chOff x="4552950" y="1589088"/>
            <a:chExt cx="5248275" cy="0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4603921" y="1589088"/>
              <a:ext cx="5197304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cxnSpLocks/>
            </p:cNvCxnSpPr>
            <p:nvPr/>
          </p:nvCxnSpPr>
          <p:spPr>
            <a:xfrm>
              <a:off x="4552950" y="1589088"/>
              <a:ext cx="25485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413" name="Content Placeholder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4" y="212729"/>
            <a:ext cx="1032272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8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i="1" u="sng" smtClean="0">
                <a:solidFill>
                  <a:schemeClr val="hlink"/>
                </a:solidFill>
              </a:rPr>
              <a:t>HOẠT ĐỘNG</a:t>
            </a:r>
            <a:r>
              <a:rPr lang="en-US" sz="3600" b="1" i="1" smtClean="0">
                <a:solidFill>
                  <a:schemeClr val="hlink"/>
                </a:solidFill>
              </a:rPr>
              <a:t> 4: H</a:t>
            </a:r>
            <a:r>
              <a:rPr lang="vi-VN" sz="3600" b="1" i="1" smtClean="0">
                <a:solidFill>
                  <a:schemeClr val="hlink"/>
                </a:solidFill>
              </a:rPr>
              <a:t>Ư</a:t>
            </a:r>
            <a:r>
              <a:rPr lang="en-US" sz="3600" b="1" i="1" smtClean="0">
                <a:solidFill>
                  <a:schemeClr val="hlink"/>
                </a:solidFill>
              </a:rPr>
              <a:t>ỚNG DẪN THỰC </a:t>
            </a:r>
            <a:br>
              <a:rPr lang="en-US" sz="3600" b="1" i="1" smtClean="0">
                <a:solidFill>
                  <a:schemeClr val="hlink"/>
                </a:solidFill>
              </a:rPr>
            </a:br>
            <a:r>
              <a:rPr lang="en-US" sz="3600" b="1" i="1" smtClean="0">
                <a:solidFill>
                  <a:schemeClr val="hlink"/>
                </a:solidFill>
              </a:rPr>
              <a:t>HÀNH</a:t>
            </a:r>
            <a:br>
              <a:rPr lang="en-US" sz="3600" b="1" i="1" smtClean="0">
                <a:solidFill>
                  <a:schemeClr val="hlink"/>
                </a:solidFill>
              </a:rPr>
            </a:br>
            <a:endParaRPr lang="en-US" sz="3600" b="1" i="1" smtClean="0">
              <a:solidFill>
                <a:schemeClr val="hlink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1/ Lập kế </a:t>
            </a:r>
            <a:r>
              <a:rPr lang="en-US" smtClean="0"/>
              <a:t>họach </a:t>
            </a:r>
            <a:r>
              <a:rPr lang="en-US" smtClean="0"/>
              <a:t>phấn </a:t>
            </a:r>
            <a:r>
              <a:rPr lang="vi-VN" smtClean="0"/>
              <a:t>đ</a:t>
            </a:r>
            <a:r>
              <a:rPr lang="en-US" smtClean="0"/>
              <a:t>ấu của bản thân trong n</a:t>
            </a:r>
            <a:r>
              <a:rPr lang="vi-VN" smtClean="0"/>
              <a:t>ă</a:t>
            </a:r>
            <a:r>
              <a:rPr lang="en-US"/>
              <a:t>m</a:t>
            </a:r>
            <a:r>
              <a:rPr lang="en-US" smtClean="0"/>
              <a:t> </a:t>
            </a:r>
            <a:r>
              <a:rPr lang="en-US" smtClean="0"/>
              <a:t>học này .</a:t>
            </a:r>
          </a:p>
          <a:p>
            <a:pPr eaLnBrk="1" hangingPunct="1">
              <a:defRPr/>
            </a:pPr>
            <a:r>
              <a:rPr lang="en-US" smtClean="0"/>
              <a:t>2/S</a:t>
            </a:r>
            <a:r>
              <a:rPr lang="vi-VN" smtClean="0"/>
              <a:t>ư</a:t>
            </a:r>
            <a:r>
              <a:rPr lang="en-US" smtClean="0"/>
              <a:t>u tầm tranh, vẽ tranh theo chủ </a:t>
            </a:r>
            <a:r>
              <a:rPr lang="vi-VN" smtClean="0"/>
              <a:t>đ</a:t>
            </a:r>
            <a:r>
              <a:rPr lang="en-US" smtClean="0"/>
              <a:t>ề “Nhà tr</a:t>
            </a:r>
            <a:r>
              <a:rPr lang="vi-VN" smtClean="0"/>
              <a:t>ư</a:t>
            </a:r>
            <a:r>
              <a:rPr lang="en-US" smtClean="0"/>
              <a:t>ờng” , mẫu chuyện về tấm g</a:t>
            </a:r>
            <a:r>
              <a:rPr lang="vi-VN" smtClean="0"/>
              <a:t>ươ</a:t>
            </a:r>
            <a:r>
              <a:rPr lang="en-US" smtClean="0"/>
              <a:t>ng học sinh tốt.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9144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182294" y="2597163"/>
            <a:ext cx="7116365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4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4558" y="568338"/>
            <a:ext cx="6548438" cy="13255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biểu tượng thể hiện mức độ yêu thích bài học của em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4" y="212729"/>
            <a:ext cx="1032272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2" b="89806" l="9796" r="95102">
                        <a14:foregroundMark x1="13061" y1="54854" x2="14694" y2="71845"/>
                        <a14:foregroundMark x1="14694" y1="71845" x2="15918" y2="75728"/>
                        <a14:foregroundMark x1="43673" y1="6311" x2="60408" y2="7767"/>
                        <a14:foregroundMark x1="46531" y1="3398" x2="53061" y2="2427"/>
                        <a14:foregroundMark x1="91429" y1="56796" x2="90612" y2="66505"/>
                        <a14:foregroundMark x1="94694" y1="56796" x2="94694" y2="56796"/>
                        <a14:foregroundMark x1="95102" y1="67476" x2="95102" y2="6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1" y="2679706"/>
            <a:ext cx="2960310" cy="28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77778" l="9778" r="89778">
                        <a14:foregroundMark x1="40444" y1="7111" x2="62667" y2="6667"/>
                        <a14:foregroundMark x1="48000" y1="2667" x2="51111" y2="3556"/>
                        <a14:foregroundMark x1="44444" y1="74222" x2="57333" y2="74222"/>
                        <a14:foregroundMark x1="47556" y1="75556" x2="51556" y2="77778"/>
                        <a14:foregroundMark x1="31111" y1="56889" x2="52000" y2="67111"/>
                        <a14:foregroundMark x1="29333" y1="58222" x2="46667" y2="65778"/>
                        <a14:foregroundMark x1="47111" y1="59111" x2="56444" y2="62667"/>
                        <a14:foregroundMark x1="26667" y1="29333" x2="30667" y2="40889"/>
                        <a14:foregroundMark x1="31111" y1="29333" x2="35556" y2="39556"/>
                        <a14:foregroundMark x1="25778" y1="39556" x2="33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>
            <a:fillRect/>
          </a:stretch>
        </p:blipFill>
        <p:spPr bwMode="auto">
          <a:xfrm>
            <a:off x="3563923" y="2597150"/>
            <a:ext cx="2633846" cy="246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24" b="92784" l="9653" r="89189">
                        <a14:foregroundMark x1="41699" y1="8763" x2="54826" y2="8763"/>
                        <a14:foregroundMark x1="49807" y1="4639" x2="49807" y2="4639"/>
                        <a14:foregroundMark x1="49035" y1="88144" x2="49035" y2="88144"/>
                        <a14:foregroundMark x1="47876" y1="92784" x2="47876" y2="92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70" y="2632491"/>
            <a:ext cx="2876318" cy="26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65689" y="5458223"/>
            <a:ext cx="2389584" cy="1077218"/>
            <a:chOff x="1624013" y="5029200"/>
            <a:chExt cx="3578965" cy="1077218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0011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 sz="20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41932" y="5485407"/>
            <a:ext cx="2389584" cy="584775"/>
            <a:chOff x="1624013" y="5029200"/>
            <a:chExt cx="3578965" cy="584775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3200" b="1" kern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en-US" sz="3200" b="1" kern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ài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0011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 sz="20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9229" y="5477206"/>
            <a:ext cx="2389584" cy="1077218"/>
            <a:chOff x="1624013" y="5029200"/>
            <a:chExt cx="3578965" cy="1077218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3200" b="1" kern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0011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 sz="2000" ker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34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21681" y="2466975"/>
            <a:ext cx="5581650" cy="1333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662488"/>
            <a:ext cx="9144000" cy="1333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https://thnguyenthiq3.hcm.edu.vn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90663" y="296863"/>
            <a:ext cx="7639050" cy="1333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342085" y="1597025"/>
            <a:ext cx="3936206" cy="0"/>
            <a:chOff x="4238625" y="1630017"/>
            <a:chExt cx="5248275" cy="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941888" y="1597025"/>
              <a:ext cx="5197475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>
              <a:off x="4891088" y="1597025"/>
              <a:ext cx="25400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>
            <a:spLocks/>
          </p:cNvSpPr>
          <p:nvPr/>
        </p:nvSpPr>
        <p:spPr>
          <a:xfrm>
            <a:off x="1897858" y="3933830"/>
            <a:ext cx="7022306" cy="60007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GIÁO VIÊN KHỐI NĂM   </a:t>
            </a:r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7" y="113035"/>
            <a:ext cx="1131094" cy="14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xmlns="" id="{05792917-75F1-49AC-A3EF-4EFA38DB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32" y="3"/>
            <a:ext cx="9158032" cy="68580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3CB0E95F-B5A8-427C-8DDE-B91345945BBD}"/>
              </a:ext>
            </a:extLst>
          </p:cNvPr>
          <p:cNvSpPr txBox="1">
            <a:spLocks/>
          </p:cNvSpPr>
          <p:nvPr/>
        </p:nvSpPr>
        <p:spPr>
          <a:xfrm>
            <a:off x="1490869" y="296309"/>
            <a:ext cx="7639100" cy="133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3340323-6DDE-43E4-ACAD-6155F61578AD}"/>
              </a:ext>
            </a:extLst>
          </p:cNvPr>
          <p:cNvSpPr txBox="1">
            <a:spLocks/>
          </p:cNvSpPr>
          <p:nvPr/>
        </p:nvSpPr>
        <p:spPr>
          <a:xfrm>
            <a:off x="-14033" y="2048375"/>
            <a:ext cx="9144000" cy="1819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en-US" sz="6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ĐẠO ĐỨC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15B8241-71CE-48E4-AEA7-D546188F48A3}"/>
              </a:ext>
            </a:extLst>
          </p:cNvPr>
          <p:cNvSpPr txBox="1">
            <a:spLocks/>
          </p:cNvSpPr>
          <p:nvPr/>
        </p:nvSpPr>
        <p:spPr>
          <a:xfrm>
            <a:off x="1038199" y="4105253"/>
            <a:ext cx="7365275" cy="111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GIÁO VIÊN KHỐI NĂM</a:t>
            </a:r>
            <a:endParaRPr lang="en-US" sz="40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5DBE3EB-7BE4-44B8-8350-68E916E25833}"/>
              </a:ext>
            </a:extLst>
          </p:cNvPr>
          <p:cNvGrpSpPr/>
          <p:nvPr/>
        </p:nvGrpSpPr>
        <p:grpSpPr>
          <a:xfrm>
            <a:off x="3342316" y="1596188"/>
            <a:ext cx="3936206" cy="1"/>
            <a:chOff x="4238625" y="1630017"/>
            <a:chExt cx="5248275" cy="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4F804571-E816-41F0-9F69-3E06E62FE4C1}"/>
                </a:ext>
              </a:extLst>
            </p:cNvPr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04861789-4626-4A3E-9726-208948652542}"/>
                </a:ext>
              </a:extLst>
            </p:cNvPr>
            <p:cNvCxnSpPr>
              <a:cxnSpLocks/>
            </p:cNvCxnSpPr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82CC20AB-B2BF-4EFA-8709-85F786367953}"/>
              </a:ext>
            </a:extLst>
          </p:cNvPr>
          <p:cNvSpPr txBox="1">
            <a:spLocks/>
          </p:cNvSpPr>
          <p:nvPr/>
        </p:nvSpPr>
        <p:spPr>
          <a:xfrm>
            <a:off x="1400960" y="5268421"/>
            <a:ext cx="6510131" cy="111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4000" i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4000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9 năm 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7" y="74540"/>
            <a:ext cx="1131094" cy="14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7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24" y="1981200"/>
            <a:ext cx="8503699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28646"/>
            <a:ext cx="8305800" cy="419100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808DA0">
                      <a:lumMod val="60000"/>
                      <a:lumOff val="40000"/>
                    </a:srgbClr>
                  </a:outerShdw>
                </a:effectLst>
                <a:latin typeface="Arial"/>
              </a:rPr>
              <a:t>CHÀO MỪNG CÁC CON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808DA0">
                      <a:lumMod val="60000"/>
                      <a:lumOff val="40000"/>
                    </a:srgbClr>
                  </a:outerShdw>
                </a:effectLst>
                <a:latin typeface="Arial"/>
              </a:rPr>
              <a:t>ĐẾN VỚI LỚP HỌC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808DA0">
                      <a:lumMod val="60000"/>
                      <a:lumOff val="40000"/>
                    </a:srgbClr>
                  </a:outerShdw>
                </a:effectLst>
                <a:latin typeface="Arial"/>
              </a:rPr>
              <a:t>Trực tuyến</a:t>
            </a:r>
          </a:p>
        </p:txBody>
      </p:sp>
    </p:spTree>
    <p:extLst>
      <p:ext uri="{BB962C8B-B14F-4D97-AF65-F5344CB8AC3E}">
        <p14:creationId xmlns:p14="http://schemas.microsoft.com/office/powerpoint/2010/main" val="255743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TẬP TRUNG NGHE GIẢ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34"/>
            <a:ext cx="2286000" cy="19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1" y="4114834"/>
            <a:ext cx="2667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hangingPunct="1">
              <a:defRPr/>
            </a:pP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Tập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trung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nghe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giảng</a:t>
            </a:r>
            <a:endParaRPr lang="en-US" sz="2800" b="1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latin typeface="Arial"/>
              <a:cs typeface="Arial" charset="0"/>
            </a:endParaRPr>
          </a:p>
        </p:txBody>
      </p:sp>
      <p:pic>
        <p:nvPicPr>
          <p:cNvPr id="4" name="Picture 4" descr="Kết quả hình ảnh cho tắt mic khi muốn nói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2" y="2057400"/>
            <a:ext cx="223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9084" y="4114834"/>
            <a:ext cx="25501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hangingPunct="1">
              <a:defRPr/>
            </a:pP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Tắt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 mic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khi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người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khác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nói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7" y="1981200"/>
            <a:ext cx="24206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151327"/>
            <a:ext cx="2819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hangingPunct="1">
              <a:defRPr/>
            </a:pP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  <a:r>
              <a:rPr lang="vi-VN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Ngồi học đúng tư thế</a:t>
            </a:r>
            <a:endParaRPr lang="en-US" sz="2800" b="1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6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905000" y="1066800"/>
            <a:ext cx="5334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MÔN: ĐẠO ĐỨC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457200" y="3138488"/>
            <a:ext cx="8229600" cy="1814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4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BÀI DẠY:EM LÀ HỌC SINH LỚP 5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38200" y="5410216"/>
            <a:ext cx="579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                       </a:t>
            </a:r>
            <a:r>
              <a:rPr lang="en-US" sz="4000" b="1">
                <a:latin typeface="Arial" charset="0"/>
              </a:rPr>
              <a:t>TIẾT 1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>
                <a:solidFill>
                  <a:schemeClr val="hlink"/>
                </a:solidFill>
              </a:rPr>
              <a:t>HOẠT ĐỘNG 1</a:t>
            </a:r>
            <a:r>
              <a:rPr lang="en-US" sz="4000" u="sng" smtClean="0">
                <a:solidFill>
                  <a:schemeClr val="hlink"/>
                </a:solidFill>
              </a:rPr>
              <a:t>: </a:t>
            </a:r>
            <a:r>
              <a:rPr lang="en-US" sz="4000" smtClean="0">
                <a:solidFill>
                  <a:schemeClr val="hlink"/>
                </a:solidFill>
              </a:rPr>
              <a:t>VỊ  THẾ CỦA HỌC SINH LỚP 5 </a:t>
            </a:r>
            <a:endParaRPr lang="en-US" sz="4000" u="sng" smtClean="0">
              <a:solidFill>
                <a:schemeClr val="hlink"/>
              </a:solidFill>
            </a:endParaRPr>
          </a:p>
        </p:txBody>
      </p:sp>
      <p:pic>
        <p:nvPicPr>
          <p:cNvPr id="25607" name="Picture 7" descr="Truong%2520tieu%2520hoc%25202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76600" y="1828800"/>
            <a:ext cx="2133600" cy="2057400"/>
          </a:xfrm>
        </p:spPr>
      </p:pic>
      <p:pic>
        <p:nvPicPr>
          <p:cNvPr id="25613" name="Picture 13" descr="hoc-sinh-tieu-hoc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" y="4679950"/>
            <a:ext cx="3429000" cy="1644650"/>
          </a:xfrm>
        </p:spPr>
      </p:pic>
      <p:pic>
        <p:nvPicPr>
          <p:cNvPr id="25616" name="Picture 16" descr="thumb_Canh-hoc-sinh-gio-tay1">
            <a:hlinkClick r:id="rId6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>
          <a:xfrm>
            <a:off x="6172200" y="4589479"/>
            <a:ext cx="2438400" cy="1735137"/>
          </a:xfrm>
        </p:spPr>
      </p:pic>
      <p:pic>
        <p:nvPicPr>
          <p:cNvPr id="25605" name="Picture 5" descr="Truong_Nam_Tieu_hoc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19050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0" descr="Phu_huynh_va_hoc_sinh-Nen_bo_thi_tieu_hoc">
            <a:hlinkClick r:id="rId10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1"/>
          <a:srcRect/>
          <a:stretch>
            <a:fillRect/>
          </a:stretch>
        </p:blipFill>
        <p:spPr>
          <a:xfrm>
            <a:off x="6076950" y="1981200"/>
            <a:ext cx="2686050" cy="1828800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/>
              <a:t>CÂU HỎI GỢI Ý TÌM HIỂU NỘI DUNG  TRANH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1/ </a:t>
            </a:r>
            <a:r>
              <a:rPr lang="en-US" sz="2800" smtClean="0"/>
              <a:t>Bức tranh vẽ cảnh gì ?</a:t>
            </a:r>
          </a:p>
          <a:p>
            <a:pPr eaLnBrk="1" hangingPunct="1">
              <a:defRPr/>
            </a:pPr>
            <a:r>
              <a:rPr lang="en-US" sz="2800" smtClean="0"/>
              <a:t>2/Em thấy </a:t>
            </a:r>
            <a:r>
              <a:rPr lang="en-US" sz="2800" smtClean="0"/>
              <a:t>các </a:t>
            </a:r>
            <a:r>
              <a:rPr lang="en-US" sz="2800" smtClean="0"/>
              <a:t>bạn nh</a:t>
            </a:r>
            <a:r>
              <a:rPr lang="vi-VN" sz="2800" smtClean="0"/>
              <a:t>ư</a:t>
            </a:r>
            <a:r>
              <a:rPr lang="en-US" sz="2800" smtClean="0"/>
              <a:t> thế nào?</a:t>
            </a:r>
            <a:endParaRPr lang="en-US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-20782" y="312420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Học sinh lớp 5có gì khác so với học sinh các lớp d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ới trong tr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ờng?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Chúng ta cần làm gì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ể xứng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áng là học sinh lớp 5?</a:t>
            </a:r>
          </a:p>
          <a:p>
            <a:pPr>
              <a:spcBef>
                <a:spcPct val="50000"/>
              </a:spcBef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  <p:bldP spid="307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1"/>
            <a:ext cx="8229600" cy="1139825"/>
          </a:xfrm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>
                <a:solidFill>
                  <a:schemeClr val="hlink"/>
                </a:solidFill>
              </a:rPr>
              <a:t>HOẠT ĐỘNG 2</a:t>
            </a:r>
            <a:r>
              <a:rPr lang="en-US" sz="4000" smtClean="0">
                <a:solidFill>
                  <a:schemeClr val="hlink"/>
                </a:solidFill>
              </a:rPr>
              <a:t>: EM TỰ HÀO LÀ HỌC SINH LỚP 5</a:t>
            </a:r>
            <a:r>
              <a:rPr lang="en-US" sz="4000" smtClean="0"/>
              <a:t> 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990600" y="16764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>
                <a:latin typeface="Arial" charset="0"/>
              </a:rPr>
              <a:t>Câu hỏi: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28600" y="2362200"/>
            <a:ext cx="891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1/Hãy nêu những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iểm mà em thấy hài lòng về mình?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2/Hãy nêu những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iểm em thấy mình còn phải cố gắng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ể xứng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áng là học sinh lớp 5?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81000" y="4495800"/>
            <a:ext cx="8534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Arial" charset="0"/>
              </a:rPr>
              <a:t>Trả lời:</a:t>
            </a:r>
            <a:r>
              <a:rPr lang="en-US" sz="2800">
                <a:latin typeface="Arial" charset="0"/>
              </a:rPr>
              <a:t> 1/Học tốt , nghe lời cha mẹ, lễ phép, chú ý nghe thầy cô giáo giảng bài,…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              2/Ch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 học h</a:t>
            </a:r>
            <a:r>
              <a:rPr lang="vi-VN" sz="2800">
                <a:latin typeface="Arial" charset="0"/>
              </a:rPr>
              <a:t>ơ</a:t>
            </a:r>
            <a:r>
              <a:rPr lang="en-US" sz="2800">
                <a:latin typeface="Arial" charset="0"/>
              </a:rPr>
              <a:t>n ,tự tin h</a:t>
            </a:r>
            <a:r>
              <a:rPr lang="vi-VN" sz="2800">
                <a:latin typeface="Arial" charset="0"/>
              </a:rPr>
              <a:t>ơ</a:t>
            </a:r>
            <a:r>
              <a:rPr lang="en-US" sz="2800">
                <a:latin typeface="Arial" charset="0"/>
              </a:rPr>
              <a:t>n, giúp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ỡ các bạn kém trong lớp,…</a:t>
            </a:r>
          </a:p>
        </p:txBody>
      </p:sp>
    </p:spTree>
  </p:cSld>
  <p:clrMapOvr>
    <a:masterClrMapping/>
  </p:clrMapOvr>
  <p:transition spd="med">
    <p:blinds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5" grpId="0"/>
      <p:bldP spid="32776" grpId="0"/>
      <p:bldP spid="327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u="sng" smtClean="0">
                <a:solidFill>
                  <a:schemeClr val="hlink"/>
                </a:solidFill>
              </a:rPr>
              <a:t>HOẠT ĐỘNG</a:t>
            </a:r>
            <a:r>
              <a:rPr lang="en-US" sz="4000" smtClean="0">
                <a:solidFill>
                  <a:schemeClr val="hlink"/>
                </a:solidFill>
              </a:rPr>
              <a:t> 3:TRÒ CH</a:t>
            </a:r>
            <a:r>
              <a:rPr lang="vi-VN" sz="4000" smtClean="0">
                <a:solidFill>
                  <a:schemeClr val="hlink"/>
                </a:solidFill>
              </a:rPr>
              <a:t>Ơ</a:t>
            </a:r>
            <a:r>
              <a:rPr lang="en-US" sz="4000" smtClean="0">
                <a:solidFill>
                  <a:schemeClr val="hlink"/>
                </a:solidFill>
              </a:rPr>
              <a:t>I “PHÓNG VIÊN VÀ HỌC SINH LỚP 5”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/>
              <a:t>CÂU HỎI GỢI Ý:</a:t>
            </a:r>
          </a:p>
          <a:p>
            <a:pPr eaLnBrk="1" hangingPunct="1">
              <a:defRPr/>
            </a:pPr>
            <a:r>
              <a:rPr lang="en-US" smtClean="0"/>
              <a:t>1/ Bạn nghĩ gì về lễ khai giảng n</a:t>
            </a:r>
            <a:r>
              <a:rPr lang="vi-VN" smtClean="0"/>
              <a:t>ă</a:t>
            </a:r>
            <a:r>
              <a:rPr lang="en-US" smtClean="0"/>
              <a:t>m nay?</a:t>
            </a:r>
          </a:p>
          <a:p>
            <a:pPr eaLnBrk="1" hangingPunct="1">
              <a:defRPr/>
            </a:pPr>
            <a:r>
              <a:rPr lang="en-US" smtClean="0"/>
              <a:t>2/Bạn hãy nêu cảm nghĩ của mình khi là học sinh lớp 5?</a:t>
            </a:r>
          </a:p>
          <a:p>
            <a:pPr eaLnBrk="1" hangingPunct="1">
              <a:defRPr/>
            </a:pPr>
            <a:r>
              <a:rPr lang="en-US" smtClean="0"/>
              <a:t>3/Bạn dự </a:t>
            </a:r>
            <a:r>
              <a:rPr lang="vi-VN" smtClean="0"/>
              <a:t>đ</a:t>
            </a:r>
            <a:r>
              <a:rPr lang="en-US" smtClean="0"/>
              <a:t>ịnh khắc phục những </a:t>
            </a:r>
            <a:r>
              <a:rPr lang="vi-VN" smtClean="0"/>
              <a:t>đ</a:t>
            </a:r>
            <a:r>
              <a:rPr lang="en-US" smtClean="0"/>
              <a:t>iểm yếu của mình?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.VnTimeH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57200" y="5638816"/>
            <a:ext cx="7391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FFFF66"/>
                </a:solidFill>
                <a:latin typeface="Arial" charset="0"/>
              </a:rPr>
              <a:t>HỌC SINH ĐỌC GHI NHỚ:</a:t>
            </a:r>
          </a:p>
          <a:p>
            <a:pPr>
              <a:spcBef>
                <a:spcPct val="50000"/>
              </a:spcBef>
            </a:pPr>
            <a:endParaRPr lang="en-US" sz="2800" b="1" i="1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build="p"/>
      <p:bldP spid="33796" grpId="0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282</TotalTime>
  <Words>427</Words>
  <Application>Microsoft Office PowerPoint</Application>
  <PresentationFormat>On-screen Show (4:3)</PresentationFormat>
  <Paragraphs>46</Paragraphs>
  <Slides>12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Custom Design</vt:lpstr>
      <vt:lpstr>Ripple</vt:lpstr>
      <vt:lpstr>Office Theme</vt:lpstr>
      <vt:lpstr>3_Office Theme</vt:lpstr>
      <vt:lpstr>Clarity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1: VỊ  THẾ CỦA HỌC SINH LỚP 5 </vt:lpstr>
      <vt:lpstr>CÂU HỎI GỢI Ý TÌM HIỂU NỘI DUNG  TRANH</vt:lpstr>
      <vt:lpstr>HOẠT ĐỘNG 2: EM TỰ HÀO LÀ HỌC SINH LỚP 5 </vt:lpstr>
      <vt:lpstr>HOẠT ĐỘNG 3:TRÒ CHƠI “PHÓNG VIÊN VÀ HỌC SINH LỚP 5”</vt:lpstr>
      <vt:lpstr>HOẠT ĐỘNG 4: HƯỚNG DẪN THỰC  HÀNH </vt:lpstr>
      <vt:lpstr>Em hãy chọn biểu tượng thể hiện mức độ yêu thích bài học của em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Trung Tam Tin Hoc</dc:creator>
  <cp:lastModifiedBy>HOME</cp:lastModifiedBy>
  <cp:revision>17</cp:revision>
  <dcterms:created xsi:type="dcterms:W3CDTF">2006-08-22T07:10:07Z</dcterms:created>
  <dcterms:modified xsi:type="dcterms:W3CDTF">2021-09-18T12:01:39Z</dcterms:modified>
</cp:coreProperties>
</file>